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media/image3.jpg" ContentType="image/jpeg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96" d="100"/>
          <a:sy n="96" d="100"/>
        </p:scale>
        <p:origin x="150" y="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0925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Webinar presentation on the future of the Cyprus problem and possible scenarios in the Eastern Mediterranean.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Announce the framework up front: background is compressed to three slides; the core of the talk is the two causal dynamics driving the deadlock, and the four scenarios that follow from them.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Compressed from former slides 3–7. Detail for narration: the region hosts high-income (Israel, Cyprus, Greece, Turkey), middle-income (Lebanon) and low-income (Egypt, Palestine, Syria) economies; core logistics hubs include Ambarlı and Mersin (Turkey), Port Said and Alexandria (Egypt), Haifa (Israel) and Piraeus (Greece). The EM's direct share of global GDP is modest — its weight comes from controlling chokepoints and transshipment lanes between Eastern and Western markets.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Compressed from former slides 8–11. Narration detail: Ottoman rule lasted over three centuries (1571–1878); the 1878 lease was in exchange for British support against Russia; the 1960 Republic emerged from UK–Turkey–Greece negotiations; systematic attacks against Turkish Cypriots began on 21 December 1963; in 1974 the EOKA-B junta overthrew Makarios seeking union with Greece (Enosis), triggering Turkey's two interventions in the summer of 1974, which gathered Turkish Cypriots in the north; since 1983 Ankara's primary objective has been the TRNC's survival and recognition.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Former slide 12. The status quo established in 1974 has proved remarkably durable — but it is precisely this map that every scenario in the final section proposes to keep, harden, or redraw.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Former slide 13. This window is the hook for the whole talk: whether it opens or closes depends on the two dynamics analysed next — and each scenario in the final section is essentially a different answer to what happens to this window.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Former slide 15. Figures to verify against latest IMF/WEO data before the webinar — the original deck cited $45,000 GDP per capita for 2026, which looks high; ~$38–41,000 is the safer range. Embassy count: 38 in 2003, around 50 today.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Former slide 18, reframed as the causal continuation of slide 7. For the webinar audience: phrase the democracy point as an assessment of mutual perceptions, not advocacy.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Former slides 16–17. Narration: overlapping Turkish–Greek and Turkish–Cypriot claims over maritime and exclusive economic zones remain the core legal dispute; safe transport of hydrocarbons to Western markets is impossible without a modus vivendi that includes Turkey.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Former slides 17, 19–20 merged. The two maps show the competing maritime visions: Greek–Cypriot claims (top) versus Turkey's continental-shelf claims and the Turkey–Libya delimitation (bottom). Mention the 2020 Courbet incident with France here as foreshadowing for Scenario B.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New synthesis slide. Spoken line: 'Two engines drive this conflict today — one runs through Brussels, one runs through the seabed — and they lock each other in place.' Each scenario that follows is an answer to the question: which chain gets unwound first? Scenario C unwinds the energy/security chain; Scenario D unwinds both.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Former slide 21 (first half). Structure of all four scenario slides is identical: description, drivers, observable indicators, likelihood assessment — this is what turns scenarios from speculation into analysis.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Former slide 21 (second half). Keep the Courbet incident story for narration: June 2020, French frigate Courbet and Turkish vessels, a NATO-internal crisis.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Former slide 22 (first half). This scenario unwinds Engine 2 (the geoeconomic–security chain) while leaving Engine 1 intact — useful to say explicitly, referring back to the synthesis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Former slide 22 (second half). This scenario unwinds both engines at once — which is exactly why it is the hardest: it requires simultaneous movement in Brussels, Ankara, Nicosia and both parts of the island.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Former slides 24 and 26 merged. Note the reframing: 'Ankara's stated position is…' — an assessment rather than advocacy, appropriate for an international webinar audience.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232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8687" y="197788"/>
            <a:ext cx="105156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TURKEY, CYPRUS, AND THE</a:t>
            </a:r>
            <a:endParaRPr lang="en-US" sz="400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EASTERN MEDITERRANEAN DILEMMA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574481" y="2209468"/>
            <a:ext cx="1024260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i="1" dirty="0">
                <a:solidFill>
                  <a:srgbClr val="9FC3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engines of deadlock — and four ways out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4133021" y="5737066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Prof. Dr. Ozan Örmeci</a:t>
            </a:r>
            <a:endParaRPr lang="en-US" sz="1700" dirty="0"/>
          </a:p>
          <a:p>
            <a:pPr marL="0" indent="0">
              <a:buNone/>
            </a:pPr>
            <a:r>
              <a:rPr lang="en-US" sz="1300" dirty="0">
                <a:solidFill>
                  <a:srgbClr val="9FC3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Political Scientist · ESUPA President · </a:t>
            </a:r>
            <a:r>
              <a:rPr lang="en-US" sz="1300" u="sng" dirty="0">
                <a:solidFill>
                  <a:srgbClr val="9FC3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www.esupa.org.tr</a:t>
            </a:r>
            <a:endParaRPr lang="en-US" sz="1700" u="sng" dirty="0"/>
          </a:p>
        </p:txBody>
      </p:sp>
      <p:pic>
        <p:nvPicPr>
          <p:cNvPr id="6" name="Image 0" descr="/home/claude/orig_media/image15.jpg">
            <a:extLst>
              <a:ext uri="{FF2B5EF4-FFF2-40B4-BE49-F238E27FC236}">
                <a16:creationId xmlns:a16="http://schemas.microsoft.com/office/drawing/2014/main" id="{E2198475-B689-C874-1E61-7CD60EE9BE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1399" y="1822837"/>
            <a:ext cx="3246120" cy="450799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66C3CD5-C893-9161-5206-8C440A5D5F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7565" y="2870856"/>
            <a:ext cx="7167769" cy="270018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50292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kern="0" spc="300" dirty="0">
                <a:solidFill>
                  <a:srgbClr val="1F6F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ROADMAP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822960" y="868680"/>
            <a:ext cx="112471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232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How this talk is organised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68680" y="2066544"/>
            <a:ext cx="502920" cy="502920"/>
          </a:xfrm>
          <a:prstGeom prst="ellipse">
            <a:avLst/>
          </a:prstGeom>
          <a:solidFill>
            <a:srgbClr val="1232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868680" y="202082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1600200" y="1947672"/>
            <a:ext cx="9692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12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Eastern Mediterranean in one slide</a:t>
            </a:r>
            <a:endParaRPr lang="en-US" sz="1700" dirty="0"/>
          </a:p>
          <a:p>
            <a:pPr marL="0" indent="0">
              <a:buNone/>
            </a:pPr>
            <a:r>
              <a:rPr lang="en-US" sz="1300" dirty="0">
                <a:solidFill>
                  <a:srgbClr val="5A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this sea matters?</a:t>
            </a:r>
            <a:endParaRPr lang="en-US" sz="1700" dirty="0"/>
          </a:p>
        </p:txBody>
      </p:sp>
      <p:sp>
        <p:nvSpPr>
          <p:cNvPr id="7" name="Shape 5"/>
          <p:cNvSpPr/>
          <p:nvPr/>
        </p:nvSpPr>
        <p:spPr>
          <a:xfrm>
            <a:off x="868680" y="2916936"/>
            <a:ext cx="502920" cy="502920"/>
          </a:xfrm>
          <a:prstGeom prst="ellipse">
            <a:avLst/>
          </a:prstGeom>
          <a:solidFill>
            <a:srgbClr val="1232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868680" y="2916936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1600200" y="2843784"/>
            <a:ext cx="9692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12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Cyprus Conflict: The Essentials</a:t>
            </a:r>
            <a:endParaRPr lang="en-US" sz="1700" dirty="0"/>
          </a:p>
          <a:p>
            <a:pPr marL="0" indent="0">
              <a:buNone/>
            </a:pPr>
            <a:r>
              <a:rPr lang="en-US" sz="1300" dirty="0">
                <a:solidFill>
                  <a:srgbClr val="5A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1571 – 2017 in one timeline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868680" y="3837101"/>
            <a:ext cx="502920" cy="502920"/>
          </a:xfrm>
          <a:prstGeom prst="ellipse">
            <a:avLst/>
          </a:prstGeom>
          <a:solidFill>
            <a:srgbClr val="1232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868680" y="381304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1600200" y="3739896"/>
            <a:ext cx="9692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12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we stand today?</a:t>
            </a:r>
            <a:endParaRPr lang="en-US" sz="1700" dirty="0"/>
          </a:p>
          <a:p>
            <a:pPr marL="0" indent="0">
              <a:buNone/>
            </a:pPr>
            <a:r>
              <a:rPr lang="en-US" sz="1300" dirty="0">
                <a:solidFill>
                  <a:srgbClr val="5A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states, one island — and a new window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868680" y="4733213"/>
            <a:ext cx="502920" cy="502920"/>
          </a:xfrm>
          <a:prstGeom prst="ellipse">
            <a:avLst/>
          </a:prstGeom>
          <a:solidFill>
            <a:srgbClr val="1232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868680" y="47091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1600200" y="4636008"/>
            <a:ext cx="9692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12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Engines of Deadlock</a:t>
            </a:r>
            <a:endParaRPr lang="en-US" sz="1700" dirty="0"/>
          </a:p>
          <a:p>
            <a:pPr marL="0" indent="0">
              <a:buNone/>
            </a:pPr>
            <a:r>
              <a:rPr lang="en-US" sz="1300" dirty="0">
                <a:solidFill>
                  <a:srgbClr val="5A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European track · The geoeconomic–security track</a:t>
            </a:r>
            <a:endParaRPr lang="en-US" sz="1700" dirty="0"/>
          </a:p>
        </p:txBody>
      </p:sp>
      <p:sp>
        <p:nvSpPr>
          <p:cNvPr id="16" name="Shape 14"/>
          <p:cNvSpPr/>
          <p:nvPr/>
        </p:nvSpPr>
        <p:spPr>
          <a:xfrm>
            <a:off x="868680" y="5605272"/>
            <a:ext cx="502920" cy="502920"/>
          </a:xfrm>
          <a:prstGeom prst="ellipse">
            <a:avLst/>
          </a:prstGeom>
          <a:solidFill>
            <a:srgbClr val="1232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868680" y="560527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1600200" y="5532120"/>
            <a:ext cx="9692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12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Scenarios</a:t>
            </a:r>
            <a:endParaRPr lang="en-US" sz="1700" dirty="0"/>
          </a:p>
          <a:p>
            <a:pPr marL="0" indent="0">
              <a:buNone/>
            </a:pPr>
            <a:r>
              <a:rPr lang="en-US" sz="1300" dirty="0">
                <a:solidFill>
                  <a:srgbClr val="5A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Status quo · Escalation · Partial agreement · Comprehensive settlement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115671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A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D80BD128-9600-6D03-88BD-63FCAF48FF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9754" y="1247585"/>
            <a:ext cx="5323585" cy="468287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50292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kern="0" spc="300" dirty="0">
                <a:solidFill>
                  <a:srgbClr val="1F6F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SETTING THE SCENE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822960" y="868680"/>
            <a:ext cx="6766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232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1. The Eastern Mediterranean in one slide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822960" y="1965960"/>
            <a:ext cx="594360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 algn="just">
              <a:lnSpc>
                <a:spcPct val="112000"/>
              </a:lnSpc>
              <a:spcAft>
                <a:spcPts val="1400"/>
              </a:spcAft>
              <a:buSzPct val="100000"/>
              <a:buChar char="•"/>
            </a:pPr>
            <a:r>
              <a:rPr lang="en-US" u="sng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intercontinental crossroads</a:t>
            </a:r>
            <a:r>
              <a:rPr lang="en-US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where Southeastern Europe, Western Asia, and Northeastern Africa converge.</a:t>
            </a:r>
            <a:endParaRPr lang="en-US" dirty="0"/>
          </a:p>
          <a:p>
            <a:pPr marL="177800" indent="-177800" algn="just">
              <a:lnSpc>
                <a:spcPct val="112000"/>
              </a:lnSpc>
              <a:spcAft>
                <a:spcPts val="1400"/>
              </a:spcAft>
              <a:buSzPct val="100000"/>
              <a:buChar char="•"/>
            </a:pPr>
            <a:r>
              <a:rPr lang="en-US" u="sng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trade artery</a:t>
            </a:r>
            <a:r>
              <a:rPr lang="en-US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waterways and chokepoints of the region — above all the Suez Canal — handle close to 30% of international maritime trade.</a:t>
            </a:r>
            <a:endParaRPr lang="en-US" dirty="0"/>
          </a:p>
          <a:p>
            <a:pPr marL="177800" indent="-177800" algn="just">
              <a:lnSpc>
                <a:spcPct val="112000"/>
              </a:lnSpc>
              <a:spcAft>
                <a:spcPts val="1400"/>
              </a:spcAft>
              <a:buSzPct val="100000"/>
              <a:buChar char="•"/>
            </a:pPr>
            <a:r>
              <a:rPr lang="en-US" u="sng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conflict cluster</a:t>
            </a:r>
            <a:r>
              <a:rPr lang="en-US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the Cyprus Conflict, the Israeli–Palestinian Conflict, Syria's wars, and overlapping maritime claims all sit in the same basin.</a:t>
            </a:r>
            <a:endParaRPr lang="en-US" dirty="0"/>
          </a:p>
          <a:p>
            <a:pPr marL="177800" indent="-177800" algn="just">
              <a:lnSpc>
                <a:spcPct val="112000"/>
              </a:lnSpc>
              <a:spcAft>
                <a:spcPts val="1400"/>
              </a:spcAft>
              <a:buSzPct val="100000"/>
              <a:buChar char="•"/>
            </a:pPr>
            <a:r>
              <a:rPr lang="en-US" u="sng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Littoral states</a:t>
            </a:r>
            <a:r>
              <a:rPr lang="en-US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Turkey, Greece, Cyprus, Syria, Lebanon, Israel, Palestine, and Egypt — very different economies, one shared sea.</a:t>
            </a:r>
            <a:endParaRPr lang="en-US" dirty="0"/>
          </a:p>
        </p:txBody>
      </p:sp>
      <p:pic>
        <p:nvPicPr>
          <p:cNvPr id="5" name="Image 0" descr="/home/claude/orig_media/image1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1265" y="1691641"/>
            <a:ext cx="4709160" cy="310896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7086600" y="4800600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5A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Eastern Mediterranean basin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115671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A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50292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kern="0" spc="300" dirty="0">
                <a:solidFill>
                  <a:srgbClr val="1F6F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SETTING THE SCENE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822960" y="868680"/>
            <a:ext cx="112471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232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 The Cyprus Conflict: The Essentials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914400" y="3794760"/>
            <a:ext cx="10424160" cy="0"/>
          </a:xfrm>
          <a:prstGeom prst="line">
            <a:avLst/>
          </a:prstGeom>
          <a:noFill/>
          <a:ln w="31750">
            <a:solidFill>
              <a:srgbClr val="E2D8C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832104" y="3712464"/>
            <a:ext cx="164592" cy="164592"/>
          </a:xfrm>
          <a:prstGeom prst="ellipse">
            <a:avLst/>
          </a:prstGeom>
          <a:solidFill>
            <a:srgbClr val="1F6F8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411480" y="3227832"/>
            <a:ext cx="1005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232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1571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201168" y="1828800"/>
            <a:ext cx="1426464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0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Ottoman rule begins; Turkish population settles alongside Greek Orthodox community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2321270" y="3712464"/>
            <a:ext cx="164592" cy="164592"/>
          </a:xfrm>
          <a:prstGeom prst="ellipse">
            <a:avLst/>
          </a:prstGeom>
          <a:solidFill>
            <a:srgbClr val="1F6F8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1900646" y="3941064"/>
            <a:ext cx="1005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232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1878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690334" y="4361688"/>
            <a:ext cx="1426464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0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Island leased to Britain; annexed in WWI, colony until 1960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3810435" y="3712464"/>
            <a:ext cx="164592" cy="164592"/>
          </a:xfrm>
          <a:prstGeom prst="ellipse">
            <a:avLst/>
          </a:prstGeom>
          <a:solidFill>
            <a:srgbClr val="1F6F8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3389811" y="3227832"/>
            <a:ext cx="1005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232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1960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3179499" y="1828800"/>
            <a:ext cx="1426464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0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Independent Republic of Cyprus — bi-communal partnership; UK, Turkey, Greece guarantors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5299601" y="3712464"/>
            <a:ext cx="164592" cy="164592"/>
          </a:xfrm>
          <a:prstGeom prst="ellipse">
            <a:avLst/>
          </a:prstGeom>
          <a:solidFill>
            <a:srgbClr val="1F6F8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4878977" y="3941064"/>
            <a:ext cx="1005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232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1963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668665" y="4361688"/>
            <a:ext cx="1426464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0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Intercommunal violence; partnership state collapses, Turkish Cypriots leave parliament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6788767" y="3712464"/>
            <a:ext cx="164592" cy="164592"/>
          </a:xfrm>
          <a:prstGeom prst="ellipse">
            <a:avLst/>
          </a:prstGeom>
          <a:solidFill>
            <a:srgbClr val="1F6F8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6368143" y="3227832"/>
            <a:ext cx="1005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232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1974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6157831" y="1828800"/>
            <a:ext cx="1426464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0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Greek junta-backed coup for Enosis; Turkey intervenes as guarantor — island divided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8277933" y="3712464"/>
            <a:ext cx="164592" cy="164592"/>
          </a:xfrm>
          <a:prstGeom prst="ellipse">
            <a:avLst/>
          </a:prstGeom>
          <a:solidFill>
            <a:srgbClr val="1F6F8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7857309" y="3941064"/>
            <a:ext cx="1005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232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1983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7646997" y="4361688"/>
            <a:ext cx="1426464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0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TRNC declared in the north; recognised only by Ankara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9767098" y="3712464"/>
            <a:ext cx="164592" cy="164592"/>
          </a:xfrm>
          <a:prstGeom prst="ellipse">
            <a:avLst/>
          </a:prstGeom>
          <a:solidFill>
            <a:srgbClr val="C9922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9346474" y="3227832"/>
            <a:ext cx="1005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232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2004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9136162" y="1828800"/>
            <a:ext cx="1426464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0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Annan Plan: Turkish Cypriots vote yes, Greek Cypriots no; RoC joins the EU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11256264" y="3712464"/>
            <a:ext cx="164592" cy="164592"/>
          </a:xfrm>
          <a:prstGeom prst="ellipse">
            <a:avLst/>
          </a:prstGeom>
          <a:solidFill>
            <a:srgbClr val="C9922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10835640" y="3941064"/>
            <a:ext cx="1005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232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2017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10625328" y="4361688"/>
            <a:ext cx="1426464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0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Crans-Montana talks collapse — the closest approach to a federal settlement</a:t>
            </a:r>
            <a:endParaRPr lang="en-US" sz="1050" dirty="0"/>
          </a:p>
        </p:txBody>
      </p:sp>
      <p:sp>
        <p:nvSpPr>
          <p:cNvPr id="29" name="Text 27"/>
          <p:cNvSpPr/>
          <p:nvPr/>
        </p:nvSpPr>
        <p:spPr>
          <a:xfrm>
            <a:off x="115671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A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356616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500" b="1" kern="0" spc="300" dirty="0">
                <a:solidFill>
                  <a:srgbClr val="1F6F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WHERE WE STAND TODAY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822960" y="868680"/>
            <a:ext cx="6949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232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One island, three states, one buffer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22960" y="2011680"/>
            <a:ext cx="6309360" cy="932688"/>
          </a:xfrm>
          <a:prstGeom prst="roundRect">
            <a:avLst>
              <a:gd name="adj" fmla="val 7843"/>
            </a:avLst>
          </a:prstGeom>
          <a:solidFill>
            <a:srgbClr val="F4EFE6"/>
          </a:solidFill>
          <a:ln w="12700">
            <a:solidFill>
              <a:srgbClr val="E2D8C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005840" y="2011680"/>
            <a:ext cx="123444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F6F8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59%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2331720" y="2084832"/>
            <a:ext cx="461772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Republic of Cyprus (Greek Cypriot administration) — internationally recognised, EU member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822960" y="3090672"/>
            <a:ext cx="6309360" cy="932688"/>
          </a:xfrm>
          <a:prstGeom prst="roundRect">
            <a:avLst>
              <a:gd name="adj" fmla="val 7843"/>
            </a:avLst>
          </a:prstGeom>
          <a:solidFill>
            <a:srgbClr val="F4EFE6"/>
          </a:solidFill>
          <a:ln w="12700">
            <a:solidFill>
              <a:srgbClr val="E2D8C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1005840" y="3090672"/>
            <a:ext cx="123444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B453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36%</a:t>
            </a:r>
            <a:endParaRPr lang="en-US" sz="2600" dirty="0"/>
          </a:p>
        </p:txBody>
      </p:sp>
      <p:sp>
        <p:nvSpPr>
          <p:cNvPr id="9" name="Text 7"/>
          <p:cNvSpPr/>
          <p:nvPr/>
        </p:nvSpPr>
        <p:spPr>
          <a:xfrm>
            <a:off x="2331720" y="3163824"/>
            <a:ext cx="461772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TRNC — self-declared in 1983, recognised only by Turkey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822960" y="4169664"/>
            <a:ext cx="6309360" cy="932688"/>
          </a:xfrm>
          <a:prstGeom prst="roundRect">
            <a:avLst>
              <a:gd name="adj" fmla="val 7843"/>
            </a:avLst>
          </a:prstGeom>
          <a:solidFill>
            <a:srgbClr val="F4EFE6"/>
          </a:solidFill>
          <a:ln w="12700">
            <a:solidFill>
              <a:srgbClr val="E2D8C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1005840" y="4169664"/>
            <a:ext cx="123444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5A6B7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2.7%</a:t>
            </a:r>
            <a:endParaRPr lang="en-US" sz="2600" dirty="0"/>
          </a:p>
        </p:txBody>
      </p:sp>
      <p:sp>
        <p:nvSpPr>
          <p:cNvPr id="12" name="Text 10"/>
          <p:cNvSpPr/>
          <p:nvPr/>
        </p:nvSpPr>
        <p:spPr>
          <a:xfrm>
            <a:off x="2331720" y="4242816"/>
            <a:ext cx="461772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UK Sovereign Base Areas: Akrotiri &amp; Dhekelia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822960" y="5248656"/>
            <a:ext cx="6309360" cy="932688"/>
          </a:xfrm>
          <a:prstGeom prst="roundRect">
            <a:avLst>
              <a:gd name="adj" fmla="val 7843"/>
            </a:avLst>
          </a:prstGeom>
          <a:solidFill>
            <a:srgbClr val="F4EFE6"/>
          </a:solidFill>
          <a:ln w="12700">
            <a:solidFill>
              <a:srgbClr val="E2D8C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1005840" y="5248656"/>
            <a:ext cx="123444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5A6B7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2.3%</a:t>
            </a:r>
            <a:endParaRPr lang="en-US" sz="2600" dirty="0"/>
          </a:p>
        </p:txBody>
      </p:sp>
      <p:sp>
        <p:nvSpPr>
          <p:cNvPr id="15" name="Text 13"/>
          <p:cNvSpPr/>
          <p:nvPr/>
        </p:nvSpPr>
        <p:spPr>
          <a:xfrm>
            <a:off x="2331720" y="5321808"/>
            <a:ext cx="461772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UN-controlled buffer zone (the Green Line)</a:t>
            </a:r>
            <a:endParaRPr lang="en-US" sz="1300" dirty="0"/>
          </a:p>
        </p:txBody>
      </p:sp>
      <p:sp>
        <p:nvSpPr>
          <p:cNvPr id="17" name="Text 14"/>
          <p:cNvSpPr/>
          <p:nvPr/>
        </p:nvSpPr>
        <p:spPr>
          <a:xfrm>
            <a:off x="115671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A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3616CCC6-6110-70E9-6946-BC1DD88437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9987" y="951672"/>
            <a:ext cx="4709160" cy="522967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50292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500" b="1" kern="0" spc="300" dirty="0">
                <a:solidFill>
                  <a:srgbClr val="1F6F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WHERE WE STAND TODAY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822960" y="868680"/>
            <a:ext cx="112471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232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new window for negotiations?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22960" y="2057400"/>
            <a:ext cx="3429000" cy="2926080"/>
          </a:xfrm>
          <a:prstGeom prst="roundRect">
            <a:avLst>
              <a:gd name="adj" fmla="val 3125"/>
            </a:avLst>
          </a:prstGeom>
          <a:solidFill>
            <a:srgbClr val="F4EFE6"/>
          </a:solidFill>
          <a:ln w="12700">
            <a:solidFill>
              <a:srgbClr val="E2D8C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097280" y="2331720"/>
            <a:ext cx="2880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200" dirty="0">
                <a:solidFill>
                  <a:srgbClr val="1F6F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THE NORTH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097280" y="2651760"/>
            <a:ext cx="2880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232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Tufan Erhürman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097280" y="3246120"/>
            <a:ext cx="288036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ct val="115000"/>
              </a:lnSpc>
              <a:buNone/>
            </a:pPr>
            <a:r>
              <a:rPr lang="en-US" sz="12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Newly elected Turkish Cypriot leader — a pro-federal social democrat, re-energising the northern side of the table.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4434840" y="2057400"/>
            <a:ext cx="3429000" cy="2926080"/>
          </a:xfrm>
          <a:prstGeom prst="roundRect">
            <a:avLst>
              <a:gd name="adj" fmla="val 3125"/>
            </a:avLst>
          </a:prstGeom>
          <a:solidFill>
            <a:srgbClr val="F4EFE6"/>
          </a:solidFill>
          <a:ln w="12700">
            <a:solidFill>
              <a:srgbClr val="E2D8C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709160" y="2331720"/>
            <a:ext cx="2880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200" dirty="0">
                <a:solidFill>
                  <a:srgbClr val="1F6F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THE SOUTH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4709160" y="2651760"/>
            <a:ext cx="2880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232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Nikos Christodoulides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4709160" y="3246120"/>
            <a:ext cx="288036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ct val="115000"/>
              </a:lnSpc>
              <a:buNone/>
            </a:pPr>
            <a:r>
              <a:rPr lang="en-US" sz="12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Greek Cypriot leader who also declares support for a federal solution — a rare moment of nominal alignment.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8046720" y="2057400"/>
            <a:ext cx="3429000" cy="2926080"/>
          </a:xfrm>
          <a:prstGeom prst="roundRect">
            <a:avLst>
              <a:gd name="adj" fmla="val 3125"/>
            </a:avLst>
          </a:prstGeom>
          <a:solidFill>
            <a:srgbClr val="F4EFE6"/>
          </a:solidFill>
          <a:ln w="12700">
            <a:solidFill>
              <a:srgbClr val="E2D8C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8321040" y="2331720"/>
            <a:ext cx="2880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200" dirty="0">
                <a:solidFill>
                  <a:srgbClr val="1F6F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THE UN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8321040" y="2651760"/>
            <a:ext cx="2880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232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María Ángela Holguín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8321040" y="3246120"/>
            <a:ext cx="288036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ct val="115000"/>
              </a:lnSpc>
              <a:buNone/>
            </a:pPr>
            <a:r>
              <a:rPr lang="en-US" sz="12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UN Secretary-General’s Cyprus Envoy has been canvassing all parties; her consultations sketch a credible blueprint for next steps.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822960" y="5349240"/>
            <a:ext cx="10698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2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Bottom line:  </a:t>
            </a: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UN-sponsored negotiations could resume as early as this summer — the first genuine opening since Crans-Montana.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115671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A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5252" y="137160"/>
            <a:ext cx="750404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b="1" kern="0" spc="300" dirty="0">
                <a:solidFill>
                  <a:srgbClr val="1F6F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TWO ENGINES OF DEADLOCK</a:t>
            </a:r>
            <a:endParaRPr lang="en-US" sz="2400" dirty="0"/>
          </a:p>
          <a:p>
            <a:pPr marL="0" indent="0" algn="l">
              <a:buNone/>
            </a:pPr>
            <a:endParaRPr lang="en-US" sz="1300" b="1" kern="0" spc="300" dirty="0">
              <a:solidFill>
                <a:srgbClr val="1F6F8B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 algn="l">
              <a:buNone/>
            </a:pPr>
            <a:r>
              <a:rPr lang="en-US" sz="1300" b="1" kern="0" spc="300" dirty="0">
                <a:solidFill>
                  <a:srgbClr val="1F6F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ENGINE 1 · THE EUROPEAN TRACK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822960" y="868680"/>
            <a:ext cx="112471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232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EU as an asymmetry machine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822960" y="1783080"/>
            <a:ext cx="10698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lnSpc>
                <a:spcPct val="110000"/>
              </a:lnSpc>
              <a:buNone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2004, the Republic of Cyprus joined the EU as the legal representative of the whole island. Two decades on, the gap between the two communities has widened on every dimension: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960120" y="2697480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5074920" y="2697480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F6F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2003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7818120" y="2697480"/>
            <a:ext cx="3566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F6F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822960" y="3154680"/>
            <a:ext cx="4114800" cy="685800"/>
          </a:xfrm>
          <a:prstGeom prst="rect">
            <a:avLst/>
          </a:prstGeom>
          <a:solidFill>
            <a:srgbClr val="F4EFE6"/>
          </a:solidFill>
          <a:ln w="9525">
            <a:solidFill>
              <a:srgbClr val="E2D8C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960120" y="3154680"/>
            <a:ext cx="3840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2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GDP per capita (south)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937760" y="3154680"/>
            <a:ext cx="2743200" cy="685800"/>
          </a:xfrm>
          <a:prstGeom prst="rect">
            <a:avLst/>
          </a:prstGeom>
          <a:solidFill>
            <a:srgbClr val="F4EFE6"/>
          </a:solidFill>
          <a:ln w="9525">
            <a:solidFill>
              <a:srgbClr val="E2D8C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5074920" y="3154680"/>
            <a:ext cx="2468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≈ $20,000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7680960" y="3154680"/>
            <a:ext cx="3840480" cy="685800"/>
          </a:xfrm>
          <a:prstGeom prst="rect">
            <a:avLst/>
          </a:prstGeom>
          <a:solidFill>
            <a:srgbClr val="F4EFE6"/>
          </a:solidFill>
          <a:ln w="9525">
            <a:solidFill>
              <a:srgbClr val="E2D8C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7818120" y="3154680"/>
            <a:ext cx="3566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≈ $40,000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822960" y="3840480"/>
            <a:ext cx="4114800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E2D8C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960120" y="3840480"/>
            <a:ext cx="3840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2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Embassies worldwide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937760" y="3840480"/>
            <a:ext cx="2743200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E2D8C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5074920" y="3840480"/>
            <a:ext cx="2468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38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7680960" y="3840480"/>
            <a:ext cx="3840480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E2D8C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7818120" y="3840480"/>
            <a:ext cx="3566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≈ 50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822960" y="4526280"/>
            <a:ext cx="4114800" cy="685800"/>
          </a:xfrm>
          <a:prstGeom prst="rect">
            <a:avLst/>
          </a:prstGeom>
          <a:solidFill>
            <a:srgbClr val="F4EFE6"/>
          </a:solidFill>
          <a:ln w="9525">
            <a:solidFill>
              <a:srgbClr val="E2D8C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960120" y="4526280"/>
            <a:ext cx="3840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2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Position in Brussels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4937760" y="4526280"/>
            <a:ext cx="2743200" cy="685800"/>
          </a:xfrm>
          <a:prstGeom prst="rect">
            <a:avLst/>
          </a:prstGeom>
          <a:solidFill>
            <a:srgbClr val="F4EFE6"/>
          </a:solidFill>
          <a:ln w="9525">
            <a:solidFill>
              <a:srgbClr val="E2D8C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5074920" y="4526280"/>
            <a:ext cx="2468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Candidate’s neighbour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7680960" y="4526280"/>
            <a:ext cx="3840480" cy="685800"/>
          </a:xfrm>
          <a:prstGeom prst="rect">
            <a:avLst/>
          </a:prstGeom>
          <a:solidFill>
            <a:srgbClr val="F4EFE6"/>
          </a:solidFill>
          <a:ln w="9525">
            <a:solidFill>
              <a:srgbClr val="E2D8C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7818120" y="4526280"/>
            <a:ext cx="3566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Member with veto over Turkey’s accession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822960" y="5212080"/>
            <a:ext cx="4114800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E2D8C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960120" y="5212080"/>
            <a:ext cx="3840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2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Turkish Cypriots</a:t>
            </a:r>
            <a:endParaRPr lang="en-US" sz="1300" dirty="0"/>
          </a:p>
        </p:txBody>
      </p:sp>
      <p:sp>
        <p:nvSpPr>
          <p:cNvPr id="28" name="Shape 26"/>
          <p:cNvSpPr/>
          <p:nvPr/>
        </p:nvSpPr>
        <p:spPr>
          <a:xfrm>
            <a:off x="4937760" y="5212080"/>
            <a:ext cx="2743200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E2D8C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5074920" y="5212080"/>
            <a:ext cx="2468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Isolated</a:t>
            </a:r>
            <a:endParaRPr lang="en-US" sz="1300" dirty="0"/>
          </a:p>
        </p:txBody>
      </p:sp>
      <p:sp>
        <p:nvSpPr>
          <p:cNvPr id="30" name="Shape 28"/>
          <p:cNvSpPr/>
          <p:nvPr/>
        </p:nvSpPr>
        <p:spPr>
          <a:xfrm>
            <a:off x="7680960" y="5212080"/>
            <a:ext cx="3840480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E2D8C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7818120" y="5212080"/>
            <a:ext cx="3566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More isolated — outside EU law’s application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822960" y="5806440"/>
            <a:ext cx="10698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5A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Membership converted a bilateral dispute into an internal EU problem — with only one side holding the pen.</a:t>
            </a:r>
            <a:endParaRPr lang="en-US" sz="1400" dirty="0"/>
          </a:p>
        </p:txBody>
      </p:sp>
      <p:sp>
        <p:nvSpPr>
          <p:cNvPr id="33" name="Text 31"/>
          <p:cNvSpPr/>
          <p:nvPr/>
        </p:nvSpPr>
        <p:spPr>
          <a:xfrm>
            <a:off x="115671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A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57747" y="402535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b="1" kern="0" spc="300" dirty="0">
                <a:solidFill>
                  <a:srgbClr val="1F6F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TWO ENGINES OF DEADLOCK</a:t>
            </a:r>
            <a:endParaRPr lang="en-US" sz="2400" dirty="0"/>
          </a:p>
          <a:p>
            <a:endParaRPr lang="en-US" sz="1300" b="1" kern="0" spc="300" dirty="0">
              <a:solidFill>
                <a:srgbClr val="1F6F8B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r>
              <a:rPr lang="en-US" sz="1300" b="1" kern="0" spc="300" dirty="0">
                <a:solidFill>
                  <a:srgbClr val="1F6F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ENGINE 1 · THE EUROPEAN TRACK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822960" y="868680"/>
            <a:ext cx="112471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232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…which froze Turkey's European path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822960" y="2011680"/>
            <a:ext cx="1051560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 algn="just">
              <a:lnSpc>
                <a:spcPct val="112000"/>
              </a:lnSpc>
              <a:spcAft>
                <a:spcPts val="1600"/>
              </a:spcAft>
              <a:buSzPct val="100000"/>
              <a:buChar char="•"/>
            </a:pPr>
            <a:r>
              <a:rPr lang="en-US" sz="16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Nicosia’s veto leverage inside the EU meets Turkey’s stalled accession: each blocks the other, and the Cyprus Conflict migrates from the island to Brussels.</a:t>
            </a:r>
            <a:endParaRPr lang="en-US" sz="1600" dirty="0"/>
          </a:p>
          <a:p>
            <a:pPr marL="177800" indent="-177800" algn="just">
              <a:lnSpc>
                <a:spcPct val="112000"/>
              </a:lnSpc>
              <a:spcAft>
                <a:spcPts val="1600"/>
              </a:spcAft>
              <a:buSzPct val="100000"/>
              <a:buChar char="•"/>
            </a:pPr>
            <a:r>
              <a:rPr lang="en-US" sz="16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Ankara’s drift toward a more centralised, less democratic model and Brussels’ lack of will to enlarge reinforce the freeze from both directions.</a:t>
            </a:r>
            <a:endParaRPr lang="en-US" sz="1600" dirty="0"/>
          </a:p>
          <a:p>
            <a:pPr marL="177800" indent="-177800" algn="just">
              <a:lnSpc>
                <a:spcPct val="112000"/>
              </a:lnSpc>
              <a:spcAft>
                <a:spcPts val="1600"/>
              </a:spcAft>
              <a:buSzPct val="100000"/>
              <a:buChar char="•"/>
            </a:pPr>
            <a:r>
              <a:rPr lang="en-US" sz="16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national cause becomes a geopolitical instrument: actors hostile to Turkey–EU convergence — and to NATO/EU cohesion against Russia, Iran, and China — benefit from keeping the problem alive.</a:t>
            </a:r>
            <a:endParaRPr lang="en-US" sz="1600" dirty="0"/>
          </a:p>
          <a:p>
            <a:pPr marL="177800" indent="-177800" algn="just">
              <a:lnSpc>
                <a:spcPct val="112000"/>
              </a:lnSpc>
              <a:spcAft>
                <a:spcPts val="1600"/>
              </a:spcAft>
              <a:buSzPct val="100000"/>
              <a:buChar char="•"/>
            </a:pPr>
            <a:r>
              <a:rPr lang="en-US" sz="1600" u="sng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</a:t>
            </a:r>
            <a:r>
              <a:rPr lang="en-US" sz="16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the EU dimension is simultaneously a cause of the deadlock and its casualty.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822960" y="5440680"/>
            <a:ext cx="10515600" cy="868680"/>
          </a:xfrm>
          <a:prstGeom prst="roundRect">
            <a:avLst>
              <a:gd name="adj" fmla="val 10526"/>
            </a:avLst>
          </a:prstGeom>
          <a:solidFill>
            <a:srgbClr val="1232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1097280" y="5440680"/>
            <a:ext cx="100584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point of Engine 1:  EU asymmetry → Turkey–EU rift → less trust available for any Cyprus settlement.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115671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A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4572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b="1" kern="0" spc="300" dirty="0">
                <a:solidFill>
                  <a:srgbClr val="1F6F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TWO ENGINES OF DEADLOCK</a:t>
            </a:r>
            <a:endParaRPr lang="en-US" sz="2400" dirty="0"/>
          </a:p>
          <a:p>
            <a:pPr marL="0" indent="0" algn="l">
              <a:buNone/>
            </a:pPr>
            <a:endParaRPr lang="en-US" sz="1300" b="1" kern="0" spc="300" dirty="0">
              <a:solidFill>
                <a:srgbClr val="B4533A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 algn="l">
              <a:buNone/>
            </a:pPr>
            <a:r>
              <a:rPr lang="en-US" sz="1300" b="1" kern="0" spc="300" dirty="0">
                <a:solidFill>
                  <a:srgbClr val="B45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ENGINE 2 · THE GEOECONOMIC–SECURITY TRACK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822960" y="868680"/>
            <a:ext cx="6583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232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Gas redraws the map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822960" y="1965960"/>
            <a:ext cx="6035040" cy="429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 algn="just">
              <a:lnSpc>
                <a:spcPct val="112000"/>
              </a:lnSpc>
              <a:spcAft>
                <a:spcPts val="1300"/>
              </a:spcAft>
              <a:buSzPct val="100000"/>
              <a:buChar char="•"/>
            </a:pPr>
            <a:r>
              <a:rPr lang="en-US" sz="1600" u="sng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Major gas discoveries since 2009</a:t>
            </a:r>
            <a:r>
              <a:rPr lang="en-US" sz="16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Zohr (Egypt), Leviathan &amp; Tamar (Israel), Aphrodite (Cyprus), Karish &amp; Tanin (Israel).</a:t>
            </a:r>
            <a:endParaRPr lang="en-US" sz="1600" dirty="0"/>
          </a:p>
          <a:p>
            <a:pPr marL="177800" indent="-177800" algn="just">
              <a:lnSpc>
                <a:spcPct val="112000"/>
              </a:lnSpc>
              <a:spcAft>
                <a:spcPts val="1300"/>
              </a:spcAft>
              <a:buSzPct val="100000"/>
              <a:buChar char="•"/>
            </a:pPr>
            <a:r>
              <a:rPr lang="en-US" sz="1600" u="sng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East Mediterranean Gas Forum (EMGF)</a:t>
            </a:r>
            <a:r>
              <a:rPr lang="en-US" sz="16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Cyprus, Egypt, France, Greece, Israel, Italy, Jordan, and Palestine — the state with the longest EM coastline, Turkey, is not a member.</a:t>
            </a:r>
            <a:endParaRPr lang="en-US" sz="1600" dirty="0"/>
          </a:p>
          <a:p>
            <a:pPr marL="177800" indent="-177800" algn="just">
              <a:lnSpc>
                <a:spcPct val="112000"/>
              </a:lnSpc>
              <a:spcAft>
                <a:spcPts val="1300"/>
              </a:spcAft>
              <a:buSzPct val="100000"/>
              <a:buChar char="•"/>
            </a:pPr>
            <a:r>
              <a:rPr lang="en-US" sz="16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EastMed pipeline, conceived to carry gas to Europe while bypassing Turkey, was shelved as too costly — commercial logic points back to cooperation with Ankara.</a:t>
            </a:r>
            <a:endParaRPr lang="en-US" sz="1600" dirty="0"/>
          </a:p>
          <a:p>
            <a:pPr marL="177800" indent="-177800" algn="just">
              <a:lnSpc>
                <a:spcPct val="112000"/>
              </a:lnSpc>
              <a:spcAft>
                <a:spcPts val="1300"/>
              </a:spcAft>
              <a:buSzPct val="100000"/>
              <a:buChar char="•"/>
            </a:pPr>
            <a:r>
              <a:rPr lang="en-US" sz="16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Energy did not create the disputes; it monetised them — and gave exclusion an infrastructure.</a:t>
            </a:r>
            <a:endParaRPr lang="en-US" sz="1600" dirty="0"/>
          </a:p>
        </p:txBody>
      </p:sp>
      <p:pic>
        <p:nvPicPr>
          <p:cNvPr id="5" name="Image 0" descr="/home/claude/orig_media/image2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8040" y="1965960"/>
            <a:ext cx="4206240" cy="303580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7178040" y="5074920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100" i="1" dirty="0">
                <a:solidFill>
                  <a:srgbClr val="5A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Christodoulides-Holguín-Erhürman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115671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A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08822" y="45720"/>
            <a:ext cx="712933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b="1" kern="0" spc="300" dirty="0">
                <a:solidFill>
                  <a:srgbClr val="1F6F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TWO ENGINES OF DEADLOCK</a:t>
            </a:r>
            <a:endParaRPr lang="en-US" sz="2400" dirty="0"/>
          </a:p>
          <a:p>
            <a:pPr marL="0" indent="0" algn="l">
              <a:buNone/>
            </a:pPr>
            <a:endParaRPr lang="en-US" sz="1300" b="1" kern="0" spc="300" dirty="0">
              <a:solidFill>
                <a:srgbClr val="B4533A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 algn="l">
              <a:buNone/>
            </a:pPr>
            <a:r>
              <a:rPr lang="en-US" sz="1300" b="1" kern="0" spc="300" dirty="0">
                <a:solidFill>
                  <a:srgbClr val="B45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ENGINE 2 · THE GEOECONOMIC–SECURITY TRACK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822960" y="1051560"/>
            <a:ext cx="6583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232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…which hardened into rival blocs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822960" y="2221992"/>
            <a:ext cx="603504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 algn="just">
              <a:lnSpc>
                <a:spcPct val="112000"/>
              </a:lnSpc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Energy cooperation between Greece, Cyprus, and Israel escalated into joint military exercises and defence agreements.</a:t>
            </a:r>
            <a:endParaRPr lang="en-US" sz="1600" dirty="0"/>
          </a:p>
          <a:p>
            <a:pPr marL="177800" indent="-177800" algn="just">
              <a:lnSpc>
                <a:spcPct val="112000"/>
              </a:lnSpc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France acquired base access in southern Cyprus (SOFA) — a first since 1960 and contested by Ankara as contrary to the founding treaties.</a:t>
            </a:r>
            <a:endParaRPr lang="en-US" sz="1600" dirty="0"/>
          </a:p>
          <a:p>
            <a:pPr marL="177800" indent="-177800" algn="just">
              <a:lnSpc>
                <a:spcPct val="112000"/>
              </a:lnSpc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Washington engages selectively: formally balanced and pro-UN process, consistently supportive of Israel.</a:t>
            </a:r>
            <a:endParaRPr lang="en-US" sz="1600" dirty="0"/>
          </a:p>
          <a:p>
            <a:pPr marL="177800" indent="-177800" algn="just">
              <a:lnSpc>
                <a:spcPct val="112000"/>
              </a:lnSpc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Turkey’s answer: the maritime memorandum with Libya and the "Blue Homeland" doctrine — alignment with the TRNC and Tripoli.</a:t>
            </a:r>
            <a:endParaRPr lang="en-US" sz="1600" dirty="0"/>
          </a:p>
          <a:p>
            <a:pPr marL="177800" indent="-177800" algn="just">
              <a:lnSpc>
                <a:spcPct val="112000"/>
              </a:lnSpc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Exclusion from the gas forum and encirclement by the trio are the same process at two stages.</a:t>
            </a:r>
            <a:endParaRPr lang="en-US" sz="1600" dirty="0"/>
          </a:p>
        </p:txBody>
      </p:sp>
      <p:pic>
        <p:nvPicPr>
          <p:cNvPr id="5" name="Image 0" descr="/home/claude/orig_media/image2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9479" y="1389886"/>
            <a:ext cx="3840480" cy="2630491"/>
          </a:xfrm>
          <a:prstGeom prst="rect">
            <a:avLst/>
          </a:prstGeom>
        </p:spPr>
      </p:pic>
      <p:pic>
        <p:nvPicPr>
          <p:cNvPr id="6" name="Image 1" descr="/home/claude/orig_media/image2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9479" y="4075043"/>
            <a:ext cx="3877255" cy="2469873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15671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A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511865"/>
            <a:ext cx="852976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spcAft>
                <a:spcPts val="300"/>
              </a:spcAft>
            </a:pPr>
            <a:r>
              <a:rPr lang="en-US" sz="2400" b="1" kern="0" spc="300" dirty="0">
                <a:solidFill>
                  <a:srgbClr val="1F6F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TWO ENGINES OF DEADLOCK</a:t>
            </a:r>
            <a:endParaRPr lang="en-US" sz="2400" dirty="0"/>
          </a:p>
          <a:p>
            <a:pPr marL="0" indent="0" algn="l">
              <a:buNone/>
            </a:pPr>
            <a:r>
              <a:rPr lang="en-US" sz="1600" b="1" kern="0" spc="300" dirty="0">
                <a:solidFill>
                  <a:srgbClr val="1F6F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SYNTHESIS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822960" y="1024127"/>
            <a:ext cx="112471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232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Two engines, one deadlock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22960" y="2286000"/>
            <a:ext cx="2651760" cy="868680"/>
          </a:xfrm>
          <a:prstGeom prst="roundRect">
            <a:avLst>
              <a:gd name="adj" fmla="val 10526"/>
            </a:avLst>
          </a:prstGeom>
          <a:solidFill>
            <a:srgbClr val="F4EFE6"/>
          </a:solidFill>
          <a:ln w="19050">
            <a:solidFill>
              <a:srgbClr val="1F6F8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932688" y="2286000"/>
            <a:ext cx="243230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50" b="1" dirty="0">
                <a:solidFill>
                  <a:srgbClr val="12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EU asymmetry</a:t>
            </a:r>
            <a:endParaRPr lang="en-US" sz="1350" dirty="0"/>
          </a:p>
          <a:p>
            <a:pPr marL="0" indent="0" algn="ctr">
              <a:lnSpc>
                <a:spcPct val="100000"/>
              </a:lnSpc>
              <a:buNone/>
            </a:pPr>
            <a:r>
              <a:rPr lang="en-US" sz="1350" b="1" dirty="0">
                <a:solidFill>
                  <a:srgbClr val="12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(2004 accession)</a:t>
            </a:r>
            <a:endParaRPr lang="en-US" sz="1350" dirty="0"/>
          </a:p>
        </p:txBody>
      </p:sp>
      <p:sp>
        <p:nvSpPr>
          <p:cNvPr id="6" name="Shape 4"/>
          <p:cNvSpPr/>
          <p:nvPr/>
        </p:nvSpPr>
        <p:spPr>
          <a:xfrm>
            <a:off x="3520440" y="2724912"/>
            <a:ext cx="685800" cy="0"/>
          </a:xfrm>
          <a:prstGeom prst="line">
            <a:avLst/>
          </a:prstGeom>
          <a:noFill/>
          <a:ln w="31750">
            <a:solidFill>
              <a:srgbClr val="1F6F8B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4251960" y="2286000"/>
            <a:ext cx="2651760" cy="868680"/>
          </a:xfrm>
          <a:prstGeom prst="roundRect">
            <a:avLst>
              <a:gd name="adj" fmla="val 10526"/>
            </a:avLst>
          </a:prstGeom>
          <a:solidFill>
            <a:srgbClr val="F4EFE6"/>
          </a:solidFill>
          <a:ln w="19050">
            <a:solidFill>
              <a:srgbClr val="1F6F8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4361688" y="2286000"/>
            <a:ext cx="243230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50" b="1" dirty="0">
                <a:solidFill>
                  <a:srgbClr val="12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Turkey–EU rift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822960" y="4297680"/>
            <a:ext cx="2651760" cy="868680"/>
          </a:xfrm>
          <a:prstGeom prst="roundRect">
            <a:avLst>
              <a:gd name="adj" fmla="val 10526"/>
            </a:avLst>
          </a:prstGeom>
          <a:solidFill>
            <a:srgbClr val="F4EFE6"/>
          </a:solidFill>
          <a:ln w="19050">
            <a:solidFill>
              <a:srgbClr val="B453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932688" y="4297680"/>
            <a:ext cx="243230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50" b="1" dirty="0">
                <a:solidFill>
                  <a:srgbClr val="12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Energy exclusion</a:t>
            </a:r>
            <a:endParaRPr lang="en-US" sz="1350" dirty="0"/>
          </a:p>
          <a:p>
            <a:pPr marL="0" indent="0" algn="ctr">
              <a:lnSpc>
                <a:spcPct val="100000"/>
              </a:lnSpc>
              <a:buNone/>
            </a:pPr>
            <a:r>
              <a:rPr lang="en-US" sz="1350" b="1" dirty="0">
                <a:solidFill>
                  <a:srgbClr val="12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(EMGF, EastMed)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3520440" y="4736592"/>
            <a:ext cx="685800" cy="0"/>
          </a:xfrm>
          <a:prstGeom prst="line">
            <a:avLst/>
          </a:prstGeom>
          <a:noFill/>
          <a:ln w="31750">
            <a:solidFill>
              <a:srgbClr val="B4533A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4251960" y="4297680"/>
            <a:ext cx="2651760" cy="868680"/>
          </a:xfrm>
          <a:prstGeom prst="roundRect">
            <a:avLst>
              <a:gd name="adj" fmla="val 10526"/>
            </a:avLst>
          </a:prstGeom>
          <a:solidFill>
            <a:srgbClr val="F4EFE6"/>
          </a:solidFill>
          <a:ln w="19050">
            <a:solidFill>
              <a:srgbClr val="B453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4361688" y="4297680"/>
            <a:ext cx="243230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50" b="1" dirty="0">
                <a:solidFill>
                  <a:srgbClr val="12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Rival blocs</a:t>
            </a:r>
            <a:endParaRPr lang="en-US" sz="1350" dirty="0"/>
          </a:p>
          <a:p>
            <a:pPr marL="0" indent="0" algn="ctr">
              <a:lnSpc>
                <a:spcPct val="100000"/>
              </a:lnSpc>
              <a:buNone/>
            </a:pPr>
            <a:r>
              <a:rPr lang="en-US" sz="1350" b="1" dirty="0">
                <a:solidFill>
                  <a:srgbClr val="12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(Trio + France vs. Ankara)</a:t>
            </a:r>
            <a:endParaRPr lang="en-US" sz="1350" dirty="0"/>
          </a:p>
        </p:txBody>
      </p:sp>
      <p:sp>
        <p:nvSpPr>
          <p:cNvPr id="14" name="Shape 12"/>
          <p:cNvSpPr/>
          <p:nvPr/>
        </p:nvSpPr>
        <p:spPr>
          <a:xfrm>
            <a:off x="8138160" y="3063240"/>
            <a:ext cx="3108960" cy="1325880"/>
          </a:xfrm>
          <a:prstGeom prst="roundRect">
            <a:avLst>
              <a:gd name="adj" fmla="val 8276"/>
            </a:avLst>
          </a:prstGeom>
          <a:solidFill>
            <a:srgbClr val="1232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8138160" y="3063240"/>
            <a:ext cx="31089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CYPRUS</a:t>
            </a:r>
            <a:endParaRPr lang="en-US" sz="1900" dirty="0"/>
          </a:p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DEADLOCK</a:t>
            </a:r>
            <a:endParaRPr lang="en-US" sz="1900" dirty="0"/>
          </a:p>
        </p:txBody>
      </p:sp>
      <p:sp>
        <p:nvSpPr>
          <p:cNvPr id="16" name="Shape 14"/>
          <p:cNvSpPr/>
          <p:nvPr/>
        </p:nvSpPr>
        <p:spPr>
          <a:xfrm>
            <a:off x="6903720" y="2724912"/>
            <a:ext cx="1234440" cy="685800"/>
          </a:xfrm>
          <a:prstGeom prst="line">
            <a:avLst/>
          </a:prstGeom>
          <a:noFill/>
          <a:ln w="31750">
            <a:solidFill>
              <a:srgbClr val="1F6F8B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 flipV="1">
            <a:off x="6903720" y="4736592"/>
            <a:ext cx="1234440" cy="0"/>
          </a:xfrm>
          <a:prstGeom prst="line">
            <a:avLst/>
          </a:prstGeom>
          <a:noFill/>
          <a:ln w="31750">
            <a:solidFill>
              <a:srgbClr val="B4533A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822960" y="5669280"/>
            <a:ext cx="10607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5A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…and the deadlock feeds both engines back: no settlement → no Turkey–EU thaw, no maritime delimitation → blocs persist.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22960" y="1691640"/>
            <a:ext cx="10607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engine runs through Brussels. The other runs through the seabed. They lock each other in place.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115671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A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409095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kern="0" spc="300" dirty="0">
                <a:solidFill>
                  <a:srgbClr val="C99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SCENARIOS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822960" y="914400"/>
            <a:ext cx="685800" cy="685800"/>
          </a:xfrm>
          <a:prstGeom prst="ellipse">
            <a:avLst/>
          </a:prstGeom>
          <a:solidFill>
            <a:srgbClr val="1232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822960" y="91440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1737360" y="896112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900" b="1" dirty="0">
                <a:solidFill>
                  <a:srgbClr val="1232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Continuation of the status quo</a:t>
            </a:r>
            <a:endParaRPr lang="en-US" sz="2900" dirty="0"/>
          </a:p>
        </p:txBody>
      </p:sp>
      <p:sp>
        <p:nvSpPr>
          <p:cNvPr id="6" name="Shape 4"/>
          <p:cNvSpPr/>
          <p:nvPr/>
        </p:nvSpPr>
        <p:spPr>
          <a:xfrm>
            <a:off x="9281160" y="969264"/>
            <a:ext cx="2103120" cy="566928"/>
          </a:xfrm>
          <a:prstGeom prst="roundRect">
            <a:avLst>
              <a:gd name="adj" fmla="val 50000"/>
            </a:avLst>
          </a:prstGeom>
          <a:solidFill>
            <a:srgbClr val="5A6B7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9281160" y="969264"/>
            <a:ext cx="2103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BASELINE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822960" y="1965960"/>
            <a:ext cx="105156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ct val="115000"/>
              </a:lnSpc>
              <a:buNone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sides prefer known risks to unknown ones. Turkey — lonelier in the region but militarily strongest among coastal actors — keeps the TRNC alive without further damaging ties with the West; caution has always been a strong tendency in Turkish foreign policy.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822960" y="3246120"/>
            <a:ext cx="5166360" cy="2606040"/>
          </a:xfrm>
          <a:prstGeom prst="roundRect">
            <a:avLst>
              <a:gd name="adj" fmla="val 3509"/>
            </a:avLst>
          </a:prstGeom>
          <a:solidFill>
            <a:srgbClr val="F4EFE6"/>
          </a:solidFill>
          <a:ln w="12700">
            <a:solidFill>
              <a:srgbClr val="E2D8C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1097280" y="345643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1F6F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DRIVERS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1097280" y="3794760"/>
            <a:ext cx="461772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lnSpc>
                <a:spcPct val="112000"/>
              </a:lnSpc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aversion of all littoral states</a:t>
            </a:r>
            <a:endParaRPr lang="en-US" sz="1250" dirty="0"/>
          </a:p>
          <a:p>
            <a:pPr marL="177800" indent="-177800">
              <a:lnSpc>
                <a:spcPct val="112000"/>
              </a:lnSpc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cost to inaction for the trio</a:t>
            </a:r>
            <a:endParaRPr lang="en-US" sz="1250" dirty="0"/>
          </a:p>
          <a:p>
            <a:pPr marL="177800" indent="-177800">
              <a:lnSpc>
                <a:spcPct val="112000"/>
              </a:lnSpc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Ankara’s priority: TRNC survival, not escalation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6172200" y="3246120"/>
            <a:ext cx="5166360" cy="2606040"/>
          </a:xfrm>
          <a:prstGeom prst="roundRect">
            <a:avLst>
              <a:gd name="adj" fmla="val 3509"/>
            </a:avLst>
          </a:prstGeom>
          <a:solidFill>
            <a:srgbClr val="F4EFE6"/>
          </a:solidFill>
          <a:ln w="12700">
            <a:solidFill>
              <a:srgbClr val="E2D8C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6446520" y="345643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B45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INDICATORS TO WATCH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446520" y="3794760"/>
            <a:ext cx="461772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lnSpc>
                <a:spcPct val="112000"/>
              </a:lnSpc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talks fail to resume or stall quickly</a:t>
            </a:r>
            <a:endParaRPr lang="en-US" sz="1250" dirty="0"/>
          </a:p>
          <a:p>
            <a:pPr marL="177800" indent="-177800">
              <a:lnSpc>
                <a:spcPct val="112000"/>
              </a:lnSpc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movement on Turkish–Israeli normalisation</a:t>
            </a:r>
            <a:endParaRPr lang="en-US" sz="1250" dirty="0"/>
          </a:p>
          <a:p>
            <a:pPr marL="177800" indent="-177800">
              <a:lnSpc>
                <a:spcPct val="112000"/>
              </a:lnSpc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EMGF continues without outreach to Ankara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822960" y="6035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5A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Assessment: the default outcome — but growing trio–France cooperation suggests this equilibrium may not be permanent.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115671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A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413269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kern="0" spc="300" dirty="0">
                <a:solidFill>
                  <a:srgbClr val="C99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5.SCENARIOS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822960" y="914400"/>
            <a:ext cx="685800" cy="685800"/>
          </a:xfrm>
          <a:prstGeom prst="ellipse">
            <a:avLst/>
          </a:prstGeom>
          <a:solidFill>
            <a:srgbClr val="1232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822960" y="91440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1737360" y="896112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900" b="1" dirty="0">
                <a:solidFill>
                  <a:srgbClr val="1232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Escalation between Turkey and the trio</a:t>
            </a:r>
            <a:endParaRPr lang="en-US" sz="2900" dirty="0"/>
          </a:p>
        </p:txBody>
      </p:sp>
      <p:sp>
        <p:nvSpPr>
          <p:cNvPr id="6" name="Shape 4"/>
          <p:cNvSpPr/>
          <p:nvPr/>
        </p:nvSpPr>
        <p:spPr>
          <a:xfrm>
            <a:off x="9281160" y="969264"/>
            <a:ext cx="2103120" cy="566928"/>
          </a:xfrm>
          <a:prstGeom prst="roundRect">
            <a:avLst>
              <a:gd name="adj" fmla="val 50000"/>
            </a:avLst>
          </a:prstGeom>
          <a:solidFill>
            <a:srgbClr val="B453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9281160" y="969264"/>
            <a:ext cx="2103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LEAST LIKELY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822960" y="1965960"/>
            <a:ext cx="105156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ct val="115000"/>
              </a:lnSpc>
              <a:buNone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Polemics between Turkey and Israel, plus a possible Turkish rejection of a new Cyprus peace plan, spiral into provoked maritime incidents — the 2020 Courbet incident with France as the template — with the trio seeking US and French backing to corner Ankara.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822960" y="3246120"/>
            <a:ext cx="5166360" cy="2606040"/>
          </a:xfrm>
          <a:prstGeom prst="roundRect">
            <a:avLst>
              <a:gd name="adj" fmla="val 3509"/>
            </a:avLst>
          </a:prstGeom>
          <a:solidFill>
            <a:srgbClr val="F4EFE6"/>
          </a:solidFill>
          <a:ln w="12700">
            <a:solidFill>
              <a:srgbClr val="E2D8C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1097280" y="345643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1F6F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DRIVERS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1097280" y="3794760"/>
            <a:ext cx="461772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lnSpc>
                <a:spcPct val="112000"/>
              </a:lnSpc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Turkey–Israel polemics harden</a:t>
            </a:r>
            <a:endParaRPr lang="en-US" sz="1250" dirty="0"/>
          </a:p>
          <a:p>
            <a:pPr marL="177800" indent="-177800">
              <a:lnSpc>
                <a:spcPct val="112000"/>
              </a:lnSpc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Collapse and blame game over a peace plan</a:t>
            </a:r>
            <a:endParaRPr lang="en-US" sz="1250" dirty="0"/>
          </a:p>
          <a:p>
            <a:pPr marL="177800" indent="-177800">
              <a:lnSpc>
                <a:spcPct val="112000"/>
              </a:lnSpc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Maritime brinkmanship (NAVTEX wars, survey vessels)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6172200" y="3246120"/>
            <a:ext cx="5166360" cy="2606040"/>
          </a:xfrm>
          <a:prstGeom prst="roundRect">
            <a:avLst>
              <a:gd name="adj" fmla="val 3509"/>
            </a:avLst>
          </a:prstGeom>
          <a:solidFill>
            <a:srgbClr val="F4EFE6"/>
          </a:solidFill>
          <a:ln w="12700">
            <a:solidFill>
              <a:srgbClr val="E2D8C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6446520" y="345643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B45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INDICATORS TO WATCH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446520" y="3794760"/>
            <a:ext cx="461772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lnSpc>
                <a:spcPct val="112000"/>
              </a:lnSpc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Naval deployments around disputed blocks</a:t>
            </a:r>
            <a:endParaRPr lang="en-US" sz="1250" dirty="0"/>
          </a:p>
          <a:p>
            <a:pPr marL="177800" indent="-177800">
              <a:lnSpc>
                <a:spcPct val="112000"/>
              </a:lnSpc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incidents at sea involving France or Israel</a:t>
            </a:r>
            <a:endParaRPr lang="en-US" sz="1250" dirty="0"/>
          </a:p>
          <a:p>
            <a:pPr marL="177800" indent="-177800">
              <a:lnSpc>
                <a:spcPct val="112000"/>
              </a:lnSpc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Suspension of Turkey–Greece exploratory talks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822960" y="6035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buNone/>
            </a:pPr>
            <a:r>
              <a:rPr lang="en-US" sz="1300" i="1" dirty="0">
                <a:solidFill>
                  <a:srgbClr val="5A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Assessment: least likely — Israel and the U.S. are absorbed by other priorities (Iran, Hamas), and Turkey's deterrent power makes conflict irrational from a Western perspective.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115671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A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82595" y="370332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kern="0" spc="300" dirty="0">
                <a:solidFill>
                  <a:srgbClr val="C99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SCENARIOS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822960" y="914400"/>
            <a:ext cx="685800" cy="685800"/>
          </a:xfrm>
          <a:prstGeom prst="ellipse">
            <a:avLst/>
          </a:prstGeom>
          <a:solidFill>
            <a:srgbClr val="1232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822960" y="91440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1737360" y="896112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900" b="1" dirty="0">
                <a:solidFill>
                  <a:srgbClr val="1232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Partial agreement on energy &amp; maritime issues</a:t>
            </a:r>
            <a:endParaRPr lang="en-US" sz="2900" dirty="0"/>
          </a:p>
        </p:txBody>
      </p:sp>
      <p:sp>
        <p:nvSpPr>
          <p:cNvPr id="6" name="Shape 4"/>
          <p:cNvSpPr/>
          <p:nvPr/>
        </p:nvSpPr>
        <p:spPr>
          <a:xfrm>
            <a:off x="9281160" y="969264"/>
            <a:ext cx="2103120" cy="566928"/>
          </a:xfrm>
          <a:prstGeom prst="roundRect">
            <a:avLst>
              <a:gd name="adj" fmla="val 50000"/>
            </a:avLst>
          </a:prstGeom>
          <a:solidFill>
            <a:srgbClr val="1F6F8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9281160" y="969264"/>
            <a:ext cx="2103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PLAUSIBLE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822960" y="1965960"/>
            <a:ext cx="105156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ct val="115000"/>
              </a:lnSpc>
              <a:buNone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 EU and U.S. encouragement, coastal states reach a working consensus on safe transport of hydrocarbons to Western markets — growing economic cooperation between Ankara, Nicosia, Athens, and West Jerusalem — without anyone renouncing their national cause.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822960" y="3246120"/>
            <a:ext cx="5166360" cy="2606040"/>
          </a:xfrm>
          <a:prstGeom prst="roundRect">
            <a:avLst>
              <a:gd name="adj" fmla="val 3509"/>
            </a:avLst>
          </a:prstGeom>
          <a:solidFill>
            <a:srgbClr val="F4EFE6"/>
          </a:solidFill>
          <a:ln w="12700">
            <a:solidFill>
              <a:srgbClr val="E2D8C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1097280" y="345643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1F6F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DRIVERS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1097280" y="3794760"/>
            <a:ext cx="461772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lnSpc>
                <a:spcPct val="112000"/>
              </a:lnSpc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Commercial logic: no viable export route bypasses Turkey</a:t>
            </a:r>
            <a:endParaRPr lang="en-US" sz="1250" dirty="0"/>
          </a:p>
          <a:p>
            <a:pPr marL="177800" indent="-177800">
              <a:lnSpc>
                <a:spcPct val="112000"/>
              </a:lnSpc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EU/U.S. interest in de-escalation and energy security</a:t>
            </a:r>
            <a:endParaRPr lang="en-US" sz="1250" dirty="0"/>
          </a:p>
          <a:p>
            <a:pPr marL="177800" indent="-177800">
              <a:lnSpc>
                <a:spcPct val="112000"/>
              </a:lnSpc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Precedent: Israel–Lebanon maritime deal (2022)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6172200" y="3246120"/>
            <a:ext cx="5166360" cy="2606040"/>
          </a:xfrm>
          <a:prstGeom prst="roundRect">
            <a:avLst>
              <a:gd name="adj" fmla="val 3509"/>
            </a:avLst>
          </a:prstGeom>
          <a:solidFill>
            <a:srgbClr val="F4EFE6"/>
          </a:solidFill>
          <a:ln w="12700">
            <a:solidFill>
              <a:srgbClr val="E2D8C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6446520" y="345643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B45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INDICATORS TO WATCH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446520" y="3794760"/>
            <a:ext cx="461772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lnSpc>
                <a:spcPct val="112000"/>
              </a:lnSpc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Steps toward Turkish–Israeli normalisation (the prerequisite)</a:t>
            </a:r>
            <a:endParaRPr lang="en-US" sz="1250" dirty="0"/>
          </a:p>
          <a:p>
            <a:pPr marL="177800" indent="-177800">
              <a:lnSpc>
                <a:spcPct val="112000"/>
              </a:lnSpc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Technical talks on delimitation or energy transit</a:t>
            </a:r>
            <a:endParaRPr lang="en-US" sz="1250" dirty="0"/>
          </a:p>
          <a:p>
            <a:pPr marL="177800" indent="-177800">
              <a:lnSpc>
                <a:spcPct val="112000"/>
              </a:lnSpc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Ankara invited to any EMGF-adjacent format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822960" y="6035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buNone/>
            </a:pPr>
            <a:r>
              <a:rPr lang="en-US" sz="1300" i="1" dirty="0">
                <a:solidFill>
                  <a:srgbClr val="5A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Assessment: the most realistic path — it removes the risk of conflict while letting every actor keep its flag planted.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115671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A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50292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kern="0" spc="300" dirty="0">
                <a:solidFill>
                  <a:srgbClr val="C99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SCENARIOS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822960" y="914400"/>
            <a:ext cx="685800" cy="685800"/>
          </a:xfrm>
          <a:prstGeom prst="ellipse">
            <a:avLst/>
          </a:prstGeom>
          <a:solidFill>
            <a:srgbClr val="1232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822960" y="91440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1737360" y="896112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900" b="1" dirty="0">
                <a:solidFill>
                  <a:srgbClr val="1232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Comprehensive settlement</a:t>
            </a:r>
            <a:endParaRPr lang="en-US" sz="2900" dirty="0"/>
          </a:p>
        </p:txBody>
      </p:sp>
      <p:sp>
        <p:nvSpPr>
          <p:cNvPr id="6" name="Shape 4"/>
          <p:cNvSpPr/>
          <p:nvPr/>
        </p:nvSpPr>
        <p:spPr>
          <a:xfrm>
            <a:off x="9281160" y="969264"/>
            <a:ext cx="2103120" cy="566928"/>
          </a:xfrm>
          <a:prstGeom prst="roundRect">
            <a:avLst>
              <a:gd name="adj" fmla="val 50000"/>
            </a:avLst>
          </a:prstGeom>
          <a:solidFill>
            <a:srgbClr val="C9922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9281160" y="969264"/>
            <a:ext cx="2103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IDEAL, HARDEST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822960" y="1965960"/>
            <a:ext cx="105156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ct val="115000"/>
              </a:lnSpc>
              <a:buNone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package deal: a Cyprus settlement reunifying Europe’s last divided capital, alongside Turkey’s inclusion in the EU’s SAFE programme, Schengen visa liberalisation for Turkish citizens, and a modernised Customs Union extended to services.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822960" y="3246120"/>
            <a:ext cx="5166360" cy="2606040"/>
          </a:xfrm>
          <a:prstGeom prst="roundRect">
            <a:avLst>
              <a:gd name="adj" fmla="val 3509"/>
            </a:avLst>
          </a:prstGeom>
          <a:solidFill>
            <a:srgbClr val="F4EFE6"/>
          </a:solidFill>
          <a:ln w="12700">
            <a:solidFill>
              <a:srgbClr val="E2D8C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1097280" y="345643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1F6F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DRIVERS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1097280" y="3794760"/>
            <a:ext cx="461772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lnSpc>
                <a:spcPct val="112000"/>
              </a:lnSpc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genuine settlement window (Erhürman–Christodoulides)</a:t>
            </a:r>
            <a:endParaRPr lang="en-US" sz="1250" dirty="0"/>
          </a:p>
          <a:p>
            <a:pPr marL="177800" indent="-177800">
              <a:lnSpc>
                <a:spcPct val="112000"/>
              </a:lnSpc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EU strategic interest in anchoring Turkey</a:t>
            </a:r>
            <a:endParaRPr lang="en-US" sz="1250" dirty="0"/>
          </a:p>
          <a:p>
            <a:pPr marL="177800" indent="-177800">
              <a:lnSpc>
                <a:spcPct val="112000"/>
              </a:lnSpc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Package logic: linkage makes each element easier to sell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6172200" y="3246120"/>
            <a:ext cx="5166360" cy="2606040"/>
          </a:xfrm>
          <a:prstGeom prst="roundRect">
            <a:avLst>
              <a:gd name="adj" fmla="val 3509"/>
            </a:avLst>
          </a:prstGeom>
          <a:solidFill>
            <a:srgbClr val="F4EFE6"/>
          </a:solidFill>
          <a:ln w="12700">
            <a:solidFill>
              <a:srgbClr val="E2D8C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6446520" y="345643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B45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INDICATORS TO WATCH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446520" y="3794760"/>
            <a:ext cx="461772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lnSpc>
                <a:spcPct val="112000"/>
              </a:lnSpc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Actual resumption and progress of UN-sponsored talks</a:t>
            </a:r>
            <a:endParaRPr lang="en-US" sz="1250" dirty="0"/>
          </a:p>
          <a:p>
            <a:pPr marL="177800" indent="-177800">
              <a:lnSpc>
                <a:spcPct val="112000"/>
              </a:lnSpc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Concrete SAFE / Customs Union decisions in Brussels</a:t>
            </a:r>
            <a:endParaRPr lang="en-US" sz="1250" dirty="0"/>
          </a:p>
          <a:p>
            <a:pPr marL="177800" indent="-177800">
              <a:lnSpc>
                <a:spcPct val="112000"/>
              </a:lnSpc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Democratic and rule-of-law signals from Ankara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822960" y="6035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buNone/>
            </a:pPr>
            <a:r>
              <a:rPr lang="en-US" sz="1300" i="1" dirty="0">
                <a:solidFill>
                  <a:srgbClr val="5A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Assessment: the ideal end-state — blocked for now by skeptics and ultranationalists on all sides, and contingent on Turkey's return toward the rule of law.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115671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A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232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54864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500" b="1" kern="0" spc="300" dirty="0">
                <a:solidFill>
                  <a:srgbClr val="9FC3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CONCLUSION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822960" y="914400"/>
            <a:ext cx="10515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bottom line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822960" y="1920240"/>
            <a:ext cx="1051560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 algn="just">
              <a:lnSpc>
                <a:spcPct val="112000"/>
              </a:lnSpc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E9EF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Eastern Mediterranean will remain a focal point of geopolitics: a subsystem where military, economic and political priorities of regional and global powers intersect.</a:t>
            </a:r>
            <a:endParaRPr lang="en-US" sz="1600" dirty="0"/>
          </a:p>
          <a:p>
            <a:pPr marL="177800" indent="-177800" algn="just">
              <a:lnSpc>
                <a:spcPct val="112000"/>
              </a:lnSpc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E9EF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Ankara’s stated position is readiness to cooperate with all regional actors within international law and the realities on the ground.</a:t>
            </a:r>
            <a:endParaRPr lang="en-US" sz="1600" dirty="0"/>
          </a:p>
          <a:p>
            <a:pPr marL="177800" indent="-177800" algn="just">
              <a:lnSpc>
                <a:spcPct val="112000"/>
              </a:lnSpc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E9EF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partial energy–maritime agreement (Scenario C) is the least risky path available today.</a:t>
            </a:r>
            <a:endParaRPr lang="en-US" sz="1600" dirty="0"/>
          </a:p>
          <a:p>
            <a:pPr marL="177800" indent="-177800" algn="just">
              <a:lnSpc>
                <a:spcPct val="112000"/>
              </a:lnSpc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E9EF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comprehensive settlement (Scenario D) should remain the horizon — the only scenario that switches off both engines of the deadlock.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822960" y="5257800"/>
            <a:ext cx="10515600" cy="0"/>
          </a:xfrm>
          <a:prstGeom prst="line">
            <a:avLst/>
          </a:prstGeom>
          <a:noFill/>
          <a:ln w="12700">
            <a:solidFill>
              <a:srgbClr val="3A5A7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822960" y="548640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Prof. Dr. Ozan Örmeci</a:t>
            </a:r>
            <a:endParaRPr lang="en-US" sz="1600" dirty="0"/>
          </a:p>
          <a:p>
            <a:pPr marL="0" indent="0">
              <a:buNone/>
            </a:pPr>
            <a:r>
              <a:rPr lang="en-US" sz="1300" dirty="0">
                <a:solidFill>
                  <a:srgbClr val="9FC3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www.ozanormeci.com · politikaakademisi.org · www.esupa.org.tr · ozanormeci@gmail.com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15671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A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50292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kern="0" spc="300" dirty="0">
                <a:solidFill>
                  <a:srgbClr val="1F6F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BACKUP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822960" y="868680"/>
            <a:ext cx="112471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232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References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822960" y="1828800"/>
            <a:ext cx="10607040" cy="45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lnSpc>
                <a:spcPct val="112000"/>
              </a:lnSpc>
              <a:spcAft>
                <a:spcPts val="900"/>
              </a:spcAft>
              <a:buSzPct val="100000"/>
              <a:buChar char="•"/>
            </a:pPr>
            <a:r>
              <a:rPr lang="en-US" sz="12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Örmeci, O. &amp; Kısacık, S. (2019), "2002-2017 Döneminde Kıbrıs Sorunu ve Türk Dış Politikası: Gordion Düğümü Henüz Çözülemedi", in</a:t>
            </a:r>
            <a:r>
              <a:rPr lang="en-US" sz="1200" i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Türk Dış Politikası 2000'li Yıllar </a:t>
            </a:r>
            <a:r>
              <a:rPr lang="en-US" sz="12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(eds. S. Kekevi &amp; Ö. Kurtbağ), Ankara: Berikan, pp. 47-116.</a:t>
            </a:r>
            <a:endParaRPr lang="en-US" sz="1200" dirty="0"/>
          </a:p>
          <a:p>
            <a:pPr marL="177800" indent="-177800">
              <a:lnSpc>
                <a:spcPct val="112000"/>
              </a:lnSpc>
              <a:spcAft>
                <a:spcPts val="900"/>
              </a:spcAft>
              <a:buSzPct val="100000"/>
              <a:buChar char="•"/>
            </a:pPr>
            <a:r>
              <a:rPr lang="en-US" sz="12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Örmeci, O. &amp; Kısacık, S. (2020), "Cutting the Gordian Knot: Turkish Foreign Policy Towards Cyprus During AK Party Era (2002-2020)", </a:t>
            </a:r>
            <a:r>
              <a:rPr lang="en-US" sz="1200" i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Studia i Analizy Nauk o Polityce</a:t>
            </a:r>
            <a:r>
              <a:rPr lang="en-US" sz="12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no. 1, pp. 21-64.</a:t>
            </a:r>
            <a:endParaRPr lang="en-US" sz="1200" dirty="0"/>
          </a:p>
          <a:p>
            <a:pPr marL="177800" indent="-177800">
              <a:lnSpc>
                <a:spcPct val="112000"/>
              </a:lnSpc>
              <a:spcAft>
                <a:spcPts val="900"/>
              </a:spcAft>
              <a:buSzPct val="100000"/>
              <a:buChar char="•"/>
            </a:pPr>
            <a:r>
              <a:rPr lang="en-US" sz="12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Örmeci, O. (2026), "How Ready Are Turkish Cypriots for EU Membership?", </a:t>
            </a:r>
            <a:r>
              <a:rPr lang="en-US" sz="1200" i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UPA Strategic Affairs</a:t>
            </a:r>
            <a:r>
              <a:rPr lang="en-US" sz="12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Vol. 7, no. 1, pp. 231-265.</a:t>
            </a:r>
            <a:endParaRPr lang="en-US" sz="1200" dirty="0"/>
          </a:p>
          <a:p>
            <a:pPr marL="177800" indent="-177800">
              <a:lnSpc>
                <a:spcPct val="112000"/>
              </a:lnSpc>
              <a:spcAft>
                <a:spcPts val="900"/>
              </a:spcAft>
              <a:buSzPct val="100000"/>
              <a:buChar char="•"/>
            </a:pPr>
            <a:r>
              <a:rPr lang="en-US" sz="12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Örmeci, O. (2026), </a:t>
            </a:r>
            <a:r>
              <a:rPr lang="en-US" sz="1200" i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Uluslararası Siyasetin Merkezinde Kıbrıs</a:t>
            </a:r>
            <a:r>
              <a:rPr lang="en-US" sz="12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Bursa: Sayda Kitap.</a:t>
            </a:r>
            <a:endParaRPr lang="en-US" sz="1200" dirty="0"/>
          </a:p>
          <a:p>
            <a:pPr marL="177800" indent="-177800">
              <a:lnSpc>
                <a:spcPct val="112000"/>
              </a:lnSpc>
              <a:spcAft>
                <a:spcPts val="900"/>
              </a:spcAft>
              <a:buSzPct val="100000"/>
              <a:buChar char="•"/>
            </a:pPr>
            <a:r>
              <a:rPr lang="en-US" sz="12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Şahin, D. (2024), "Power Plays in the Eastern Mediterranean and the Decline of US-Turkey Relations", </a:t>
            </a:r>
            <a:r>
              <a:rPr lang="en-US" sz="1200" i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Middle East Policy</a:t>
            </a:r>
            <a:r>
              <a:rPr lang="en-US" sz="12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31, pp. 125-139.</a:t>
            </a:r>
            <a:endParaRPr lang="en-US" sz="1200" dirty="0"/>
          </a:p>
          <a:p>
            <a:pPr marL="177800" indent="-177800">
              <a:lnSpc>
                <a:spcPct val="112000"/>
              </a:lnSpc>
              <a:spcAft>
                <a:spcPts val="900"/>
              </a:spcAft>
              <a:buSzPct val="100000"/>
              <a:buChar char="•"/>
            </a:pPr>
            <a:r>
              <a:rPr lang="en-US" sz="12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T.C. Dışişleri Bakanlığı, "Kıbrıs", Accessed 04.07.2026, </a:t>
            </a:r>
            <a:r>
              <a:rPr lang="en-US" sz="1200" u="sng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https://www.mfa.gov.tr/kibris.tr.mfa</a:t>
            </a:r>
            <a:r>
              <a:rPr lang="en-US" sz="12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200" dirty="0"/>
          </a:p>
          <a:p>
            <a:pPr marL="177800" indent="-177800">
              <a:lnSpc>
                <a:spcPct val="112000"/>
              </a:lnSpc>
              <a:spcAft>
                <a:spcPts val="900"/>
              </a:spcAft>
              <a:buSzPct val="100000"/>
              <a:buChar char="•"/>
            </a:pPr>
            <a:r>
              <a:rPr lang="en-US" sz="12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Tziampiris, A. (2019), "The New Eastern Mediterranean as a Regional Subsystem", in </a:t>
            </a:r>
            <a:r>
              <a:rPr lang="en-US" sz="1200" i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New Eastern Mediterranean </a:t>
            </a:r>
            <a:r>
              <a:rPr lang="en-US" sz="12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(eds. S. N. Litsas &amp; A. Tziampiris), Cham: Springer, pp. 1-30.</a:t>
            </a:r>
            <a:endParaRPr lang="en-US" sz="1200" dirty="0"/>
          </a:p>
          <a:p>
            <a:pPr marL="177800" indent="-177800">
              <a:lnSpc>
                <a:spcPct val="112000"/>
              </a:lnSpc>
              <a:spcAft>
                <a:spcPts val="900"/>
              </a:spcAft>
              <a:buSzPct val="100000"/>
              <a:buChar char="•"/>
            </a:pPr>
            <a:r>
              <a:rPr lang="en-US" sz="12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Yorulmaz, M., Kısacık, S. &amp; Helvacıköylü, G. (2022), "Rivalry in the new geopolitics of the Mediterranean", </a:t>
            </a:r>
            <a:r>
              <a:rPr lang="en-US" sz="1200" i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Anemon Muş Alparslan Üniversitesi Sosyal Bilimler Dergisi</a:t>
            </a:r>
            <a:r>
              <a:rPr lang="en-US" sz="12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10(1), pp. 417-431.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115671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A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2814</Words>
  <Application>Microsoft Office PowerPoint</Application>
  <PresentationFormat>Widescreen</PresentationFormat>
  <Paragraphs>253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Georgia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Ozan Örmeci</cp:lastModifiedBy>
  <cp:revision>4</cp:revision>
  <dcterms:created xsi:type="dcterms:W3CDTF">2026-07-14T07:31:16Z</dcterms:created>
  <dcterms:modified xsi:type="dcterms:W3CDTF">2026-07-14T10:57:04Z</dcterms:modified>
</cp:coreProperties>
</file>